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75" r:id="rId2"/>
    <p:sldId id="488" r:id="rId3"/>
    <p:sldId id="489" r:id="rId4"/>
    <p:sldId id="474" r:id="rId5"/>
    <p:sldId id="478" r:id="rId6"/>
    <p:sldId id="479" r:id="rId7"/>
    <p:sldId id="480" r:id="rId8"/>
    <p:sldId id="481" r:id="rId9"/>
    <p:sldId id="485" r:id="rId10"/>
    <p:sldId id="482" r:id="rId11"/>
    <p:sldId id="483" r:id="rId12"/>
    <p:sldId id="484" r:id="rId13"/>
    <p:sldId id="487" r:id="rId14"/>
    <p:sldId id="486" r:id="rId15"/>
  </p:sldIdLst>
  <p:sldSz cx="9144000" cy="6858000" type="screen4x3"/>
  <p:notesSz cx="6797675" cy="9874250"/>
  <p:custDataLst>
    <p:tags r:id="rId18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FED"/>
    <a:srgbClr val="F1AE8D"/>
    <a:srgbClr val="9BE6D5"/>
    <a:srgbClr val="F1FC10"/>
    <a:srgbClr val="FFCC00"/>
    <a:srgbClr val="FFFFFF"/>
    <a:srgbClr val="595959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49" autoAdjust="0"/>
  </p:normalViewPr>
  <p:slideViewPr>
    <p:cSldViewPr>
      <p:cViewPr varScale="1">
        <p:scale>
          <a:sx n="58" d="100"/>
          <a:sy n="58" d="100"/>
        </p:scale>
        <p:origin x="14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EB4E-FEB3-4684-A6B6-0FF6A4C0DBFA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9FF6-3E40-4193-98F9-AC42950699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59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CA69B29-D44D-4CA8-A108-F37D86A56DCF}" type="datetimeFigureOut">
              <a:rPr lang="zh-TW" altLang="en-US"/>
              <a:pPr>
                <a:defRPr/>
              </a:pPr>
              <a:t>2024/7/19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084B791-6530-4F32-8874-B68FD11270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8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4B791-6530-4F32-8874-B68FD112703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92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6339096-74F1-4F32-9832-A7D01782D8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2402D0F-C407-42BB-92C8-BF18F7203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F5FD9037-87F4-4083-97BC-B86AA7738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8F922C57-B659-44C6-B040-4155C2465B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398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>
            <a:lvl1pPr>
              <a:buClr>
                <a:schemeClr val="bg2"/>
              </a:buClr>
              <a:buFont typeface="Wingdings" pitchFamily="2" charset="2"/>
              <a:buChar char="l"/>
              <a:defRPr sz="2800"/>
            </a:lvl1pPr>
            <a:lvl2pPr indent="-180000">
              <a:buSzPct val="50000"/>
              <a:buFont typeface="Wingdings" pitchFamily="2" charset="2"/>
              <a:buChar char="l"/>
              <a:defRPr sz="2400"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E3B3944-6A7C-4786-935B-E9C57C94C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873D3A23-5327-4A5D-A5D6-ED82C1077B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AE9041BA-3573-402F-86E9-9997D2DBD9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B78411E-EE58-4753-9322-B13ECC9C88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710C490-DCE1-4891-860A-BC8E961895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BE8DE603-19A0-4070-8982-734E86520E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6FDEC9EE-1C2D-489A-8C04-4C569CCE39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A2D550D7-BF1B-464D-8B7F-A9103FAE7A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7" name="標題版面配置區 132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5" name="矩形 134"/>
          <p:cNvSpPr/>
          <p:nvPr/>
        </p:nvSpPr>
        <p:spPr>
          <a:xfrm>
            <a:off x="323528" y="476672"/>
            <a:ext cx="7200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4"/>
    </p:custDataLst>
  </p:cSld>
  <p:clrMap bg1="dk2" tx1="lt1" bg2="dk1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10253F"/>
          </a:solidFill>
          <a:latin typeface="Arial" pitchFamily="34" charset="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10253F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10253F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10253F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10253F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75000"/>
        <a:buFont typeface="Wingdings" pitchFamily="2" charset="2"/>
        <a:buChar char="l"/>
        <a:defRPr kumimoji="1" sz="3200">
          <a:solidFill>
            <a:schemeClr val="bg2"/>
          </a:solidFill>
          <a:latin typeface="Arial" pitchFamily="34" charset="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Arial" charset="0"/>
        <a:buChar char="•"/>
        <a:defRPr kumimoji="1" sz="2800">
          <a:solidFill>
            <a:schemeClr val="bg2"/>
          </a:solidFill>
          <a:latin typeface="Arial" pitchFamily="34" charset="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Arial" charset="0"/>
        <a:buChar char="•"/>
        <a:defRPr kumimoji="1" sz="2400">
          <a:solidFill>
            <a:schemeClr val="bg2"/>
          </a:solidFill>
          <a:latin typeface="Arial" pitchFamily="34" charset="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Arial" charset="0"/>
        <a:buChar char="•"/>
        <a:defRPr kumimoji="1" sz="2000">
          <a:solidFill>
            <a:schemeClr val="bg2"/>
          </a:solidFill>
          <a:latin typeface="Arial" pitchFamily="34" charset="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Arial" charset="0"/>
        <a:buChar char="•"/>
        <a:defRPr kumimoji="1" sz="2000">
          <a:solidFill>
            <a:schemeClr val="bg2"/>
          </a:solidFill>
          <a:latin typeface="Arial" pitchFamily="34" charset="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1095A-4AFA-4A97-BCDA-8ABC9E0D51D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060848"/>
            <a:ext cx="7772400" cy="2880320"/>
          </a:xfrm>
        </p:spPr>
        <p:txBody>
          <a:bodyPr/>
          <a:lstStyle/>
          <a:p>
            <a:pPr algn="ctr"/>
            <a:r>
              <a:rPr lang="zh-TW" altLang="en-US" sz="5400" dirty="0"/>
              <a:t>臨床試驗案</a:t>
            </a:r>
            <a:br>
              <a:rPr lang="en-US" altLang="zh-TW" sz="5400" dirty="0"/>
            </a:br>
            <a:r>
              <a:rPr lang="en-US" altLang="zh-TW" sz="5400" dirty="0"/>
              <a:t>IRB</a:t>
            </a:r>
            <a:r>
              <a:rPr lang="zh-TW" altLang="en-US" sz="5400" dirty="0"/>
              <a:t>病歷註記事項</a:t>
            </a:r>
          </a:p>
        </p:txBody>
      </p:sp>
    </p:spTree>
    <p:extLst>
      <p:ext uri="{BB962C8B-B14F-4D97-AF65-F5344CB8AC3E}">
        <p14:creationId xmlns:p14="http://schemas.microsoft.com/office/powerpoint/2010/main" val="113503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452" y="116633"/>
            <a:ext cx="8031773" cy="151216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</a:rPr>
              <a:t>3. </a:t>
            </a:r>
            <a:r>
              <a:rPr lang="zh-TW" altLang="en-US" sz="3200" dirty="0">
                <a:latin typeface="微軟正黑體" panose="020B0604030504040204" pitchFamily="34" charset="-120"/>
              </a:rPr>
              <a:t>點選病人開立藥囑畫面，即彈跳出重要資訊「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臨床試驗病人，請注意</a:t>
            </a:r>
            <a:r>
              <a:rPr lang="zh-TW" altLang="en-US" sz="3200" dirty="0">
                <a:latin typeface="微軟正黑體" panose="020B0604030504040204" pitchFamily="34" charset="-120"/>
              </a:rPr>
              <a:t>」提醒畫面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7" y="1556792"/>
            <a:ext cx="877560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1" y="1"/>
            <a:ext cx="8251157" cy="170080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</a:rPr>
              <a:t>在重要資訊欄位，「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</a:rPr>
              <a:t>點此取得詳細資訊</a:t>
            </a:r>
            <a:r>
              <a:rPr lang="zh-TW" altLang="en-US" sz="3200" dirty="0">
                <a:latin typeface="微軟正黑體" panose="020B0604030504040204" pitchFamily="34" charset="-120"/>
              </a:rPr>
              <a:t>」即出現</a:t>
            </a:r>
            <a:r>
              <a:rPr lang="en-US" altLang="zh-TW" sz="3200" dirty="0">
                <a:latin typeface="微軟正黑體" panose="020B0604030504040204" pitchFamily="34" charset="-120"/>
              </a:rPr>
              <a:t>IRB</a:t>
            </a:r>
            <a:r>
              <a:rPr lang="zh-TW" altLang="en-US" sz="3200" dirty="0">
                <a:latin typeface="微軟正黑體" panose="020B0604030504040204" pitchFamily="34" charset="-120"/>
              </a:rPr>
              <a:t>病患提示畫面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556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795320" cy="851793"/>
          </a:xfrm>
        </p:spPr>
        <p:txBody>
          <a:bodyPr/>
          <a:lstStyle/>
          <a:p>
            <a:r>
              <a:rPr lang="en-US" altLang="zh-TW" sz="3600" dirty="0"/>
              <a:t>4.</a:t>
            </a:r>
            <a:r>
              <a:rPr lang="zh-TW" altLang="en-US" sz="3600" dirty="0"/>
              <a:t> 病歷首頁右下方亦會呈現</a:t>
            </a:r>
            <a:r>
              <a:rPr lang="en-US" altLang="zh-TW" sz="3600" dirty="0"/>
              <a:t>IRB</a:t>
            </a:r>
            <a:r>
              <a:rPr lang="zh-TW" altLang="en-US" sz="3600" dirty="0"/>
              <a:t>病患註記，</a:t>
            </a:r>
            <a:br>
              <a:rPr lang="en-US" altLang="zh-TW" sz="3600" dirty="0"/>
            </a:br>
            <a:r>
              <a:rPr lang="zh-TW" altLang="en-US" sz="3600" dirty="0"/>
              <a:t>點選後即跳出提示視窗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689" t="3268"/>
          <a:stretch/>
        </p:blipFill>
        <p:spPr>
          <a:xfrm>
            <a:off x="251520" y="1484784"/>
            <a:ext cx="85432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96143"/>
          </a:xfrm>
        </p:spPr>
        <p:txBody>
          <a:bodyPr/>
          <a:lstStyle/>
          <a:p>
            <a:pPr algn="ctr"/>
            <a:r>
              <a:rPr lang="zh-TW" altLang="en-US" sz="5400" b="1" cap="all" dirty="0">
                <a:solidFill>
                  <a:srgbClr val="10253F"/>
                </a:solidFill>
                <a:latin typeface="微軟正黑體" panose="020B0604030504040204" pitchFamily="34" charset="-120"/>
                <a:cs typeface="+mj-cs"/>
              </a:rPr>
              <a:t>急診系統顯示畫面</a:t>
            </a:r>
          </a:p>
        </p:txBody>
      </p:sp>
    </p:spTree>
    <p:extLst>
      <p:ext uri="{BB962C8B-B14F-4D97-AF65-F5344CB8AC3E}">
        <p14:creationId xmlns:p14="http://schemas.microsoft.com/office/powerpoint/2010/main" val="239161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03232" cy="1296144"/>
          </a:xfrm>
        </p:spPr>
        <p:txBody>
          <a:bodyPr/>
          <a:lstStyle/>
          <a:p>
            <a:r>
              <a:rPr lang="zh-TW" altLang="en-US" sz="3200" dirty="0"/>
              <a:t>點選病人，呈現</a:t>
            </a:r>
            <a:r>
              <a:rPr lang="zh-TW" altLang="en-US" sz="3200" dirty="0">
                <a:latin typeface="微軟正黑體" panose="020B0604030504040204" pitchFamily="34" charset="-12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試</a:t>
            </a:r>
            <a:r>
              <a:rPr lang="zh-TW" altLang="en-US" sz="3200" dirty="0">
                <a:latin typeface="微軟正黑體" panose="020B0604030504040204" pitchFamily="34" charset="-120"/>
              </a:rPr>
              <a:t>」字如下框及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IRB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病患提示</a:t>
            </a:r>
            <a:r>
              <a:rPr lang="zh-TW" altLang="en-US" sz="3200" dirty="0">
                <a:latin typeface="微軟正黑體" panose="020B0604030504040204" pitchFamily="34" charset="-120"/>
              </a:rPr>
              <a:t>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157864" cy="49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因應評鑑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敬請各研究團隊將臨床試驗受試者於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上落實登錄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病歷註記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291FED"/>
                </a:solidFill>
              </a:rPr>
              <a:t>受試者建檔僅能由</a:t>
            </a:r>
            <a:r>
              <a:rPr lang="zh-TW" altLang="en-US" b="1" dirty="0">
                <a:solidFill>
                  <a:srgbClr val="29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門診系統</a:t>
            </a:r>
            <a:r>
              <a:rPr lang="zh-TW" altLang="en-US" dirty="0">
                <a:solidFill>
                  <a:srgbClr val="291FED"/>
                </a:solidFill>
              </a:rPr>
              <a:t>登錄建檔</a:t>
            </a:r>
            <a:r>
              <a:rPr lang="zh-TW" altLang="en-US" dirty="0"/>
              <a:t>，建檔完成後受試者於試驗執行區間，臨床試驗相關資訊之提醒畫面皆會呈現於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門診、急診及住院系統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操作步驟及呈現畫面，請見以下簡報檔。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88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id="{3AAF64C3-EB65-41D4-AF99-7ACDA9B32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/>
          <a:lstStyle/>
          <a:p>
            <a:pPr algn="ctr"/>
            <a:r>
              <a:rPr lang="zh-TW" altLang="en-US" sz="5400" b="1" dirty="0"/>
              <a:t>門診系統登錄</a:t>
            </a:r>
          </a:p>
        </p:txBody>
      </p:sp>
    </p:spTree>
    <p:extLst>
      <p:ext uri="{BB962C8B-B14F-4D97-AF65-F5344CB8AC3E}">
        <p14:creationId xmlns:p14="http://schemas.microsoft.com/office/powerpoint/2010/main" val="125289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820D60A-519A-48D9-AC3F-CF23464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42" y="260648"/>
            <a:ext cx="8535345" cy="1139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</a:rPr>
              <a:t>受試者初次建檔只能經由西醫門診系統</a:t>
            </a:r>
            <a:endParaRPr lang="en-US" altLang="zh-TW" sz="3200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</a:rPr>
              <a:t>選擇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診斷</a:t>
            </a:r>
            <a:r>
              <a:rPr lang="zh-TW" altLang="en-US" sz="3200" dirty="0">
                <a:latin typeface="微軟正黑體" panose="020B0604030504040204" pitchFamily="34" charset="-120"/>
              </a:rPr>
              <a:t>→出現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IRB</a:t>
            </a:r>
            <a:r>
              <a:rPr lang="zh-TW" altLang="en-US" sz="3200" dirty="0">
                <a:latin typeface="微軟正黑體" panose="020B0604030504040204" pitchFamily="34" charset="-120"/>
              </a:rPr>
              <a:t>，選擇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IRB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提示資料輸入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0751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0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32249-B84A-4494-9BA4-492E39C6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184" cy="93610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</a:rPr>
              <a:t>選擇試驗個案</a:t>
            </a:r>
            <a:r>
              <a:rPr lang="en-US" altLang="zh-TW" sz="3200" dirty="0">
                <a:latin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</a:rPr>
              <a:t>即</a:t>
            </a:r>
            <a:r>
              <a:rPr lang="en-US" altLang="zh-TW" sz="3200" dirty="0">
                <a:latin typeface="微軟正黑體" panose="020B0604030504040204" pitchFamily="34" charset="-120"/>
              </a:rPr>
              <a:t>IRB</a:t>
            </a:r>
            <a:r>
              <a:rPr lang="zh-TW" altLang="en-US" sz="3200" dirty="0">
                <a:latin typeface="微軟正黑體" panose="020B0604030504040204" pitchFamily="34" charset="-120"/>
              </a:rPr>
              <a:t>編號</a:t>
            </a:r>
            <a:r>
              <a:rPr lang="en-US" altLang="zh-TW" sz="3200" dirty="0">
                <a:latin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68469" cy="51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E499C-9D55-4C0F-8C5E-B680A701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92" y="0"/>
            <a:ext cx="9287992" cy="160029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</a:rPr>
              <a:t>填入受試者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病歷號</a:t>
            </a:r>
            <a:r>
              <a:rPr lang="zh-TW" altLang="en-US" sz="3200" dirty="0">
                <a:latin typeface="微軟正黑體" panose="020B0604030504040204" pitchFamily="34" charset="-120"/>
              </a:rPr>
              <a:t>，先按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收案</a:t>
            </a:r>
            <a:r>
              <a:rPr lang="zh-TW" altLang="en-US" sz="3200" dirty="0">
                <a:latin typeface="微軟正黑體" panose="020B0604030504040204" pitchFamily="34" charset="-120"/>
              </a:rPr>
              <a:t>再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存檔</a:t>
            </a:r>
            <a:r>
              <a:rPr lang="zh-TW" altLang="en-US" sz="3200" dirty="0">
                <a:latin typeface="微軟正黑體" panose="020B0604030504040204" pitchFamily="34" charset="-120"/>
              </a:rPr>
              <a:t>後</a:t>
            </a:r>
            <a:br>
              <a:rPr lang="en-US" altLang="zh-TW" sz="3200" dirty="0">
                <a:latin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</a:rPr>
              <a:t>即完成註記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5626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5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886700" cy="1769599"/>
          </a:xfrm>
        </p:spPr>
        <p:txBody>
          <a:bodyPr/>
          <a:lstStyle/>
          <a:p>
            <a:pPr algn="ctr"/>
            <a:r>
              <a:rPr lang="zh-TW" altLang="en-US" sz="5400" dirty="0">
                <a:latin typeface="微軟正黑體" panose="020B0604030504040204" pitchFamily="34" charset="-120"/>
              </a:rPr>
              <a:t>住院系統顯示畫面</a:t>
            </a:r>
          </a:p>
        </p:txBody>
      </p:sp>
    </p:spTree>
    <p:extLst>
      <p:ext uri="{BB962C8B-B14F-4D97-AF65-F5344CB8AC3E}">
        <p14:creationId xmlns:p14="http://schemas.microsoft.com/office/powerpoint/2010/main" val="294914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116632"/>
            <a:ext cx="8270677" cy="1224136"/>
          </a:xfrm>
        </p:spPr>
        <p:txBody>
          <a:bodyPr/>
          <a:lstStyle/>
          <a:p>
            <a:r>
              <a:rPr lang="en-US" altLang="zh-TW" sz="3600" dirty="0">
                <a:latin typeface="微軟正黑體" panose="020B0604030504040204" pitchFamily="34" charset="-120"/>
              </a:rPr>
              <a:t>1.</a:t>
            </a:r>
            <a:r>
              <a:rPr lang="zh-TW" altLang="en-US" sz="3600" dirty="0">
                <a:latin typeface="微軟正黑體" panose="020B0604030504040204" pitchFamily="34" charset="-120"/>
              </a:rPr>
              <a:t> 住院系統首頁左側欄位出現「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試</a:t>
            </a:r>
            <a:r>
              <a:rPr lang="zh-TW" altLang="en-US" sz="3600" dirty="0">
                <a:latin typeface="微軟正黑體" panose="020B0604030504040204" pitchFamily="34" charset="-120"/>
              </a:rPr>
              <a:t>」字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23183"/>
            <a:ext cx="87881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26968"/>
            <a:ext cx="8229600" cy="1139825"/>
          </a:xfrm>
        </p:spPr>
        <p:txBody>
          <a:bodyPr/>
          <a:lstStyle/>
          <a:p>
            <a:r>
              <a:rPr lang="en-US" altLang="zh-TW" sz="3200" dirty="0"/>
              <a:t>2.</a:t>
            </a:r>
            <a:r>
              <a:rPr lang="zh-TW" altLang="en-US" sz="3200" dirty="0"/>
              <a:t> 點選病人內頁呈現</a:t>
            </a:r>
            <a:r>
              <a:rPr lang="zh-TW" altLang="en-US" sz="3200" dirty="0">
                <a:latin typeface="微軟正黑體" panose="020B0604030504040204" pitchFamily="34" charset="-12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試</a:t>
            </a:r>
            <a:r>
              <a:rPr lang="zh-TW" altLang="en-US" sz="3200" dirty="0">
                <a:latin typeface="微軟正黑體" panose="020B0604030504040204" pitchFamily="34" charset="-120"/>
              </a:rPr>
              <a:t>」字如下框</a:t>
            </a:r>
            <a:endParaRPr lang="zh-TW" altLang="en-US" sz="3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t="2429"/>
          <a:stretch/>
        </p:blipFill>
        <p:spPr>
          <a:xfrm>
            <a:off x="107504" y="1412776"/>
            <a:ext cx="89157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3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MC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CB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MCB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CB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CB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255</Words>
  <Application>Microsoft Office PowerPoint</Application>
  <PresentationFormat>如螢幕大小 (4:3)</PresentationFormat>
  <Paragraphs>19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標楷體</vt:lpstr>
      <vt:lpstr>Arial</vt:lpstr>
      <vt:lpstr>Calibri</vt:lpstr>
      <vt:lpstr>Wingdings</vt:lpstr>
      <vt:lpstr>CMCB</vt:lpstr>
      <vt:lpstr>臨床試驗案 IRB病歷註記事項</vt:lpstr>
      <vt:lpstr>配合事項</vt:lpstr>
      <vt:lpstr>PowerPoint 簡報</vt:lpstr>
      <vt:lpstr>1.受試者初次建檔只能經由西醫門診系統 2.選擇診斷→出現IRB，選擇IRB提示資料輸入 </vt:lpstr>
      <vt:lpstr>選擇試驗個案(即IRB編號)</vt:lpstr>
      <vt:lpstr>填入受試者病歷號，先按收案再存檔後 即完成註記</vt:lpstr>
      <vt:lpstr>住院系統顯示畫面</vt:lpstr>
      <vt:lpstr>1. 住院系統首頁左側欄位出現「試」字</vt:lpstr>
      <vt:lpstr>2. 點選病人內頁呈現「試」字如下框</vt:lpstr>
      <vt:lpstr>3. 點選病人開立藥囑畫面，即彈跳出重要資訊「臨床試驗病人，請注意」提醒畫面</vt:lpstr>
      <vt:lpstr>在重要資訊欄位，「點此取得詳細資訊」即出現IRB病患提示畫面</vt:lpstr>
      <vt:lpstr>4. 病歷首頁右下方亦會呈現IRB病患註記， 點選後即跳出提示視窗</vt:lpstr>
      <vt:lpstr>PowerPoint 簡報</vt:lpstr>
      <vt:lpstr>點選病人，呈現「試」字如下框及IRB病患提示畫面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YJ</dc:creator>
  <cp:lastModifiedBy>黃聖芬</cp:lastModifiedBy>
  <cp:revision>424</cp:revision>
  <cp:lastPrinted>2015-04-14T02:01:42Z</cp:lastPrinted>
  <dcterms:created xsi:type="dcterms:W3CDTF">2007-04-01T09:50:55Z</dcterms:created>
  <dcterms:modified xsi:type="dcterms:W3CDTF">2024-07-19T02:44:44Z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336BD117-B66F-4727-3F3F-52193F3F3F60</vt:lpwstr>
  </property>
  <property fmtid="{D5CDD505-2E9C-101B-9397-08002B2CF9AE}" pid="3" name="ArticulatePath">
    <vt:lpwstr>範例  頭部外傷_沈戊忠醫師</vt:lpwstr>
  </property>
</Properties>
</file>